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91" r:id="rId1"/>
  </p:sldMasterIdLst>
  <p:notesMasterIdLst>
    <p:notesMasterId r:id="rId11"/>
  </p:notesMasterIdLst>
  <p:sldIdLst>
    <p:sldId id="279" r:id="rId2"/>
    <p:sldId id="258" r:id="rId3"/>
    <p:sldId id="277" r:id="rId4"/>
    <p:sldId id="272" r:id="rId5"/>
    <p:sldId id="259" r:id="rId6"/>
    <p:sldId id="278" r:id="rId7"/>
    <p:sldId id="270" r:id="rId8"/>
    <p:sldId id="276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850FCF-1EC1-40B2-8D91-C6EAF9BA1E37}">
          <p14:sldIdLst>
            <p14:sldId id="279"/>
            <p14:sldId id="258"/>
            <p14:sldId id="277"/>
            <p14:sldId id="272"/>
            <p14:sldId id="259"/>
            <p14:sldId id="278"/>
            <p14:sldId id="270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0A3"/>
    <a:srgbClr val="515A6B"/>
    <a:srgbClr val="DBDBDB"/>
    <a:srgbClr val="85E0E7"/>
    <a:srgbClr val="D9DDD1"/>
    <a:srgbClr val="30353F"/>
    <a:srgbClr val="43CDD9"/>
    <a:srgbClr val="667181"/>
    <a:srgbClr val="BABABA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9" autoAdjust="0"/>
    <p:restoredTop sz="94652" autoAdjust="0"/>
  </p:normalViewPr>
  <p:slideViewPr>
    <p:cSldViewPr snapToGrid="0" showGuides="1">
      <p:cViewPr varScale="1">
        <p:scale>
          <a:sx n="55" d="100"/>
          <a:sy n="55" d="100"/>
        </p:scale>
        <p:origin x="474" y="7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031345296056815"/>
          <c:y val="5.1593939216089055E-2"/>
          <c:w val="0.65292106779335513"/>
          <c:h val="0.66100688176182432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AAA-40F1-95D7-4ACD62688D83}"/>
              </c:ext>
            </c:extLst>
          </c:dPt>
          <c:dPt>
            <c:idx val="2"/>
            <c:bubble3D val="0"/>
            <c:spPr>
              <a:pattFill prst="dkDnDiag">
                <a:fgClr>
                  <a:srgbClr val="00B050"/>
                </a:fgClr>
                <a:bgClr>
                  <a:schemeClr val="bg1">
                    <a:lumMod val="75000"/>
                    <a:lumOff val="25000"/>
                  </a:schemeClr>
                </a:bgClr>
              </a:patt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AA-40F1-95D7-4ACD62688D8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AA-40F1-95D7-4ACD62688D83}"/>
                </c:ext>
              </c:extLst>
            </c:dLbl>
            <c:dLbl>
              <c:idx val="1"/>
              <c:layout>
                <c:manualLayout>
                  <c:x val="-0.10009489760855102"/>
                  <c:y val="9.51619696107692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7C911-0623-4683-A64E-80F8F657F537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58713886300089"/>
                      <c:h val="0.174507639148616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AA-40F1-95D7-4ACD62688D83}"/>
                </c:ext>
              </c:extLst>
            </c:dLbl>
            <c:dLbl>
              <c:idx val="2"/>
              <c:layout>
                <c:manualLayout>
                  <c:x val="1.6392269148174661E-2"/>
                  <c:y val="0.165698850279340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BC80B80-84B6-4F64-8A6F-E25300B23058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29170549860205"/>
                      <c:h val="0.13478593465266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AA-40F1-95D7-4ACD62688D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blank</c:v>
                </c:pt>
                <c:pt idx="1">
                  <c:v>2018</c:v>
                </c:pt>
                <c:pt idx="2">
                  <c:v>2019 (projected)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0.59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A-40F1-95D7-4ACD62688D8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9741120474132982"/>
          <c:y val="0.74061047758279575"/>
          <c:w val="0.62493709336924264"/>
          <c:h val="0.163144230891581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[Chart in Microsoft PowerPoint]model_make_breakdown!PivotTable4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77318460192475"/>
          <c:y val="5.9783886749772933E-2"/>
          <c:w val="0.81230183727034111"/>
          <c:h val="0.80333741379605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model_make_breakdown!$G$7</c:f>
              <c:strCache>
                <c:ptCount val="1"/>
                <c:pt idx="0">
                  <c:v>Average of margin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model_make_breakdown!$G$8:$G$11</c:f>
              <c:numCache>
                <c:formatCode>0.00%</c:formatCode>
                <c:ptCount val="3"/>
                <c:pt idx="0">
                  <c:v>0.68877567709796805</c:v>
                </c:pt>
                <c:pt idx="1">
                  <c:v>0.68705693838074844</c:v>
                </c:pt>
                <c:pt idx="2">
                  <c:v>0.67993475022468197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C0-4D08-87BE-8159EB77F4D3}"/>
            </c:ext>
          </c:extLst>
        </c:ser>
        <c:ser>
          <c:idx val="1"/>
          <c:order val="1"/>
          <c:tx>
            <c:strRef>
              <c:f>model_make_breakdown!$H$7</c:f>
              <c:strCache>
                <c:ptCount val="1"/>
                <c:pt idx="0">
                  <c:v>Sum of car_revenue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model_make_breakdown!$H$8:$H$11</c:f>
              <c:numCache>
                <c:formatCode>General</c:formatCode>
                <c:ptCount val="3"/>
                <c:pt idx="0">
                  <c:v>23215</c:v>
                </c:pt>
                <c:pt idx="1">
                  <c:v>18721</c:v>
                </c:pt>
                <c:pt idx="2">
                  <c:v>23624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C0-4D08-87BE-8159EB77F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6341935"/>
        <c:axId val="1038259439"/>
      </c:barChart>
      <c:catAx>
        <c:axId val="1296341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259439"/>
        <c:crosses val="autoZero"/>
        <c:auto val="1"/>
        <c:lblAlgn val="ctr"/>
        <c:lblOffset val="100"/>
        <c:noMultiLvlLbl val="0"/>
      </c:catAx>
      <c:valAx>
        <c:axId val="103825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341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PowerPoint]model_make_breakdown!PivotTable7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345280409085946"/>
          <c:y val="7.1506621960354871E-2"/>
          <c:w val="0.79159434217326363"/>
          <c:h val="0.730137213171662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model_make_breakdown!$N$7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model_make_breakdown!$N$8:$N$11</c:f>
              <c:numCache>
                <c:formatCode>"$"#,##0.00</c:formatCode>
                <c:ptCount val="3"/>
                <c:pt idx="0">
                  <c:v>388691</c:v>
                </c:pt>
                <c:pt idx="1">
                  <c:v>377994</c:v>
                </c:pt>
                <c:pt idx="2">
                  <c:v>374201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F-4F9A-988F-23648BF66B72}"/>
            </c:ext>
          </c:extLst>
        </c:ser>
        <c:ser>
          <c:idx val="1"/>
          <c:order val="1"/>
          <c:tx>
            <c:strRef>
              <c:f>model_make_breakdown!$O$7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model_make_breakdown!$O$8:$O$11</c:f>
              <c:numCache>
                <c:formatCode>"$"#,##0.00</c:formatCode>
                <c:ptCount val="3"/>
                <c:pt idx="0">
                  <c:v>238586.81999999977</c:v>
                </c:pt>
                <c:pt idx="1">
                  <c:v>228319.33999999965</c:v>
                </c:pt>
                <c:pt idx="2">
                  <c:v>218891.77000000008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F-4F9A-988F-23648BF66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380655"/>
        <c:axId val="1262926031"/>
      </c:barChart>
      <c:catAx>
        <c:axId val="111538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926031"/>
        <c:crosses val="autoZero"/>
        <c:auto val="1"/>
        <c:lblAlgn val="ctr"/>
        <c:lblOffset val="100"/>
        <c:noMultiLvlLbl val="0"/>
      </c:catAx>
      <c:valAx>
        <c:axId val="12629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38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263619443574244"/>
          <c:y val="7.4851049358667958E-3"/>
          <c:w val="0.37195697358472507"/>
          <c:h val="6.65832499854128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5317457105695"/>
          <c:y val="4.5942064167569796E-2"/>
          <c:w val="0.71860444841099658"/>
          <c:h val="0.7753455101131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Sheet1!$B$2:$B$5</c:f>
              <c:numCache>
                <c:formatCode>"$"#,##0.00</c:formatCode>
                <c:ptCount val="4"/>
                <c:pt idx="0">
                  <c:v>7530</c:v>
                </c:pt>
                <c:pt idx="1">
                  <c:v>8331</c:v>
                </c:pt>
                <c:pt idx="2">
                  <c:v>8381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A-4593-8A6F-28589A3F38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Sheet1!$C$2:$C$5</c:f>
              <c:numCache>
                <c:formatCode>"$"#,##0.00</c:formatCode>
                <c:ptCount val="4"/>
                <c:pt idx="0">
                  <c:v>844.72000000000014</c:v>
                </c:pt>
                <c:pt idx="1">
                  <c:v>1655.8000000000002</c:v>
                </c:pt>
                <c:pt idx="2">
                  <c:v>1929.1599999999999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1A-4593-8A6F-28589A3F3895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1A-4593-8A6F-28589A3F3895}"/>
            </c:ext>
          </c:extLst>
        </c:ser>
        <c:ser>
          <c:idx val="3"/>
          <c:order val="3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1A-4593-8A6F-28589A3F3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018111"/>
        <c:axId val="1081349039"/>
      </c:barChart>
      <c:catAx>
        <c:axId val="87018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49039"/>
        <c:crosses val="autoZero"/>
        <c:auto val="1"/>
        <c:lblAlgn val="ctr"/>
        <c:lblOffset val="100"/>
        <c:noMultiLvlLbl val="0"/>
      </c:catAx>
      <c:valAx>
        <c:axId val="1081349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18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75566210490736E-2"/>
          <c:y val="3.7347692971249138E-2"/>
          <c:w val="0.91619796284694655"/>
          <c:h val="0.79174462412144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Sheet1!$B$2:$B$4</c:f>
              <c:numCache>
                <c:formatCode>"$"#,##0.00</c:formatCode>
                <c:ptCount val="3"/>
                <c:pt idx="0">
                  <c:v>2350532.5699999998</c:v>
                </c:pt>
                <c:pt idx="1">
                  <c:v>1703133.3799999973</c:v>
                </c:pt>
                <c:pt idx="2">
                  <c:v>1599019.860000005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axId val="-1673241568"/>
        <c:axId val="-1673240480"/>
      </c:barChart>
      <c:catAx>
        <c:axId val="-167324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l"/>
        <c:numFmt formatCode="&quot;$&quot;#,##0.00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B3E497D-F45B-4701-BC02-B0F7AF64380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Cutting unnecessary costs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FFF1F0AC-5DE1-4BAA-9F7A-ECEF05E930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Identified lowest preforming vehicles, terminating and phasing many out. </a:t>
          </a:r>
        </a:p>
      </dgm:t>
    </dgm:pt>
    <dgm:pt modelId="{BCD8915B-DB7B-496D-9ADF-00CFFDF0F971}" type="parTrans" cxnId="{0153DFB0-CB33-4797-AD9B-087951550252}">
      <dgm:prSet/>
      <dgm:spPr/>
      <dgm:t>
        <a:bodyPr/>
        <a:lstStyle/>
        <a:p>
          <a:endParaRPr lang="en-US"/>
        </a:p>
      </dgm:t>
    </dgm:pt>
    <dgm:pt modelId="{506FAFF8-BB71-4689-966A-0B9183443199}" type="sibTrans" cxnId="{0153DFB0-CB33-4797-AD9B-087951550252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Identified highest preforming vehicles, increase advertisement.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C37EBB0D-78B9-4D04-87EF-E1DE38FE2C3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Increasing already existing profit margins</a:t>
          </a:r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CCCB5D-C2FB-404C-B3F6-147F354AC0AD}" type="pres">
      <dgm:prSet presAssocID="{B4365251-E4E1-467E-959A-5B7506A065A7}" presName="root" presStyleCnt="0">
        <dgm:presLayoutVars>
          <dgm:dir/>
          <dgm:resizeHandles val="exact"/>
        </dgm:presLayoutVars>
      </dgm:prSet>
      <dgm:spPr/>
    </dgm:pt>
    <dgm:pt modelId="{EE462042-C657-4BB1-9940-5695F3108F12}" type="pres">
      <dgm:prSet presAssocID="{2B3E497D-F45B-4701-BC02-B0F7AF643808}" presName="compNode" presStyleCnt="0"/>
      <dgm:spPr/>
    </dgm:pt>
    <dgm:pt modelId="{FD67D163-FC6B-448E-90AE-40AFD44E6BAF}" type="pres">
      <dgm:prSet presAssocID="{2B3E497D-F45B-4701-BC02-B0F7AF6438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3322EDB-C174-47CD-8D69-1BD9685CD75E}" type="pres">
      <dgm:prSet presAssocID="{2B3E497D-F45B-4701-BC02-B0F7AF643808}" presName="iconSpace" presStyleCnt="0"/>
      <dgm:spPr/>
    </dgm:pt>
    <dgm:pt modelId="{82FBB035-F4AE-4943-9BEC-6364B0284BA3}" type="pres">
      <dgm:prSet presAssocID="{2B3E497D-F45B-4701-BC02-B0F7AF643808}" presName="parTx" presStyleLbl="revTx" presStyleIdx="0" presStyleCnt="4" custScaleY="69634">
        <dgm:presLayoutVars>
          <dgm:chMax val="0"/>
          <dgm:chPref val="0"/>
        </dgm:presLayoutVars>
      </dgm:prSet>
      <dgm:spPr/>
    </dgm:pt>
    <dgm:pt modelId="{E27A436A-E786-475E-AAF3-B7FA5B925A58}" type="pres">
      <dgm:prSet presAssocID="{2B3E497D-F45B-4701-BC02-B0F7AF643808}" presName="txSpace" presStyleCnt="0"/>
      <dgm:spPr/>
    </dgm:pt>
    <dgm:pt modelId="{419345BE-6D93-4830-878A-BA3097902B18}" type="pres">
      <dgm:prSet presAssocID="{2B3E497D-F45B-4701-BC02-B0F7AF643808}" presName="desTx" presStyleLbl="revTx" presStyleIdx="1" presStyleCnt="4">
        <dgm:presLayoutVars/>
      </dgm:prSet>
      <dgm:spPr/>
    </dgm:pt>
    <dgm:pt modelId="{197F6DD3-A263-4468-8E3B-E11D550DD793}" type="pres">
      <dgm:prSet presAssocID="{38A9E9D6-DC35-4097-8995-165E62FCF9CB}" presName="sibTrans" presStyleCnt="0"/>
      <dgm:spPr/>
    </dgm:pt>
    <dgm:pt modelId="{989E2AEF-2FE4-475D-BF68-1B60641950E1}" type="pres">
      <dgm:prSet presAssocID="{C37EBB0D-78B9-4D04-87EF-E1DE38FE2C39}" presName="compNode" presStyleCnt="0"/>
      <dgm:spPr/>
    </dgm:pt>
    <dgm:pt modelId="{E8986C3B-F2A3-4DD7-A053-6A7BF46A316B}" type="pres">
      <dgm:prSet presAssocID="{C37EBB0D-78B9-4D04-87EF-E1DE38FE2C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8EEA8D0-0CD6-46A0-B236-E3A0B29D123D}" type="pres">
      <dgm:prSet presAssocID="{C37EBB0D-78B9-4D04-87EF-E1DE38FE2C39}" presName="iconSpace" presStyleCnt="0"/>
      <dgm:spPr/>
    </dgm:pt>
    <dgm:pt modelId="{0DA17EB2-A2BE-4C31-AF23-FDC61E46C901}" type="pres">
      <dgm:prSet presAssocID="{C37EBB0D-78B9-4D04-87EF-E1DE38FE2C39}" presName="parTx" presStyleLbl="revTx" presStyleIdx="2" presStyleCnt="4">
        <dgm:presLayoutVars>
          <dgm:chMax val="0"/>
          <dgm:chPref val="0"/>
        </dgm:presLayoutVars>
      </dgm:prSet>
      <dgm:spPr/>
    </dgm:pt>
    <dgm:pt modelId="{AC7990AE-3C21-4514-BB79-CF1D593820C4}" type="pres">
      <dgm:prSet presAssocID="{C37EBB0D-78B9-4D04-87EF-E1DE38FE2C39}" presName="txSpace" presStyleCnt="0"/>
      <dgm:spPr/>
    </dgm:pt>
    <dgm:pt modelId="{3DCD18EB-8693-40AF-98C8-9A454D6E90B4}" type="pres">
      <dgm:prSet presAssocID="{C37EBB0D-78B9-4D04-87EF-E1DE38FE2C39}" presName="desTx" presStyleLbl="revTx" presStyleIdx="3" presStyleCnt="4">
        <dgm:presLayoutVars/>
      </dgm:prSet>
      <dgm:spPr/>
    </dgm:pt>
  </dgm:ptLst>
  <dgm:cxnLst>
    <dgm:cxn modelId="{C530D80B-5F74-4E8B-801A-664B41B0DCC3}" type="presOf" srcId="{BE98BDD7-E8F3-4BD2-A161-5085FF806081}" destId="{3DCD18EB-8693-40AF-98C8-9A454D6E90B4}" srcOrd="0" destOrd="0" presId="urn:microsoft.com/office/officeart/2018/2/layout/IconLabelDescriptionList"/>
    <dgm:cxn modelId="{5E2A1728-95EF-4029-AD8B-07BE30F34F5E}" type="presOf" srcId="{2B3E497D-F45B-4701-BC02-B0F7AF643808}" destId="{82FBB035-F4AE-4943-9BEC-6364B0284BA3}" srcOrd="0" destOrd="0" presId="urn:microsoft.com/office/officeart/2018/2/layout/IconLabelDescriptionList"/>
    <dgm:cxn modelId="{6310782E-9699-4BB6-90B8-D27FC06122EE}" type="presOf" srcId="{B4365251-E4E1-467E-959A-5B7506A065A7}" destId="{B1CCCB5D-C2FB-404C-B3F6-147F354AC0AD}" srcOrd="0" destOrd="0" presId="urn:microsoft.com/office/officeart/2018/2/layout/IconLabelDescriptionList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0153DFB0-CB33-4797-AD9B-087951550252}" srcId="{2B3E497D-F45B-4701-BC02-B0F7AF643808}" destId="{FFF1F0AC-5DE1-4BAA-9F7A-ECEF05E93005}" srcOrd="0" destOrd="0" parTransId="{BCD8915B-DB7B-496D-9ADF-00CFFDF0F971}" sibTransId="{506FAFF8-BB71-4689-966A-0B9183443199}"/>
    <dgm:cxn modelId="{C990F4B2-157C-42B6-AE87-4C57DC6952A1}" type="presOf" srcId="{FFF1F0AC-5DE1-4BAA-9F7A-ECEF05E93005}" destId="{419345BE-6D93-4830-878A-BA3097902B18}" srcOrd="0" destOrd="0" presId="urn:microsoft.com/office/officeart/2018/2/layout/IconLabelDescriptionList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1FAE97F9-90F4-496C-9F2E-E96E1B41BA82}" type="presOf" srcId="{C37EBB0D-78B9-4D04-87EF-E1DE38FE2C39}" destId="{0DA17EB2-A2BE-4C31-AF23-FDC61E46C901}" srcOrd="0" destOrd="0" presId="urn:microsoft.com/office/officeart/2018/2/layout/IconLabelDescriptionList"/>
    <dgm:cxn modelId="{ABA0F6F1-944C-451B-8C43-9F1EE867962D}" type="presParOf" srcId="{B1CCCB5D-C2FB-404C-B3F6-147F354AC0AD}" destId="{EE462042-C657-4BB1-9940-5695F3108F12}" srcOrd="0" destOrd="0" presId="urn:microsoft.com/office/officeart/2018/2/layout/IconLabelDescriptionList"/>
    <dgm:cxn modelId="{AF45924D-5C50-47F5-89FC-EF81D4F58464}" type="presParOf" srcId="{EE462042-C657-4BB1-9940-5695F3108F12}" destId="{FD67D163-FC6B-448E-90AE-40AFD44E6BAF}" srcOrd="0" destOrd="0" presId="urn:microsoft.com/office/officeart/2018/2/layout/IconLabelDescriptionList"/>
    <dgm:cxn modelId="{93CA0E70-341D-483C-9603-23E3241AC1C5}" type="presParOf" srcId="{EE462042-C657-4BB1-9940-5695F3108F12}" destId="{E3322EDB-C174-47CD-8D69-1BD9685CD75E}" srcOrd="1" destOrd="0" presId="urn:microsoft.com/office/officeart/2018/2/layout/IconLabelDescriptionList"/>
    <dgm:cxn modelId="{0FE3019D-8A74-49A2-8CA5-4D0AE13A50BD}" type="presParOf" srcId="{EE462042-C657-4BB1-9940-5695F3108F12}" destId="{82FBB035-F4AE-4943-9BEC-6364B0284BA3}" srcOrd="2" destOrd="0" presId="urn:microsoft.com/office/officeart/2018/2/layout/IconLabelDescriptionList"/>
    <dgm:cxn modelId="{AD01120A-5A37-4FDA-BA5B-839840F1AD84}" type="presParOf" srcId="{EE462042-C657-4BB1-9940-5695F3108F12}" destId="{E27A436A-E786-475E-AAF3-B7FA5B925A58}" srcOrd="3" destOrd="0" presId="urn:microsoft.com/office/officeart/2018/2/layout/IconLabelDescriptionList"/>
    <dgm:cxn modelId="{89BEC06D-B3EC-4FC0-B16A-532126DD0A87}" type="presParOf" srcId="{EE462042-C657-4BB1-9940-5695F3108F12}" destId="{419345BE-6D93-4830-878A-BA3097902B18}" srcOrd="4" destOrd="0" presId="urn:microsoft.com/office/officeart/2018/2/layout/IconLabelDescriptionList"/>
    <dgm:cxn modelId="{A67A1CF2-357E-44C7-A82A-0FF5A6876F1C}" type="presParOf" srcId="{B1CCCB5D-C2FB-404C-B3F6-147F354AC0AD}" destId="{197F6DD3-A263-4468-8E3B-E11D550DD793}" srcOrd="1" destOrd="0" presId="urn:microsoft.com/office/officeart/2018/2/layout/IconLabelDescriptionList"/>
    <dgm:cxn modelId="{B44ADB06-FD69-47B7-BE9F-75737DE19C00}" type="presParOf" srcId="{B1CCCB5D-C2FB-404C-B3F6-147F354AC0AD}" destId="{989E2AEF-2FE4-475D-BF68-1B60641950E1}" srcOrd="2" destOrd="0" presId="urn:microsoft.com/office/officeart/2018/2/layout/IconLabelDescriptionList"/>
    <dgm:cxn modelId="{841E5B59-8E3C-4F41-9738-977488507707}" type="presParOf" srcId="{989E2AEF-2FE4-475D-BF68-1B60641950E1}" destId="{E8986C3B-F2A3-4DD7-A053-6A7BF46A316B}" srcOrd="0" destOrd="0" presId="urn:microsoft.com/office/officeart/2018/2/layout/IconLabelDescriptionList"/>
    <dgm:cxn modelId="{73F98E02-A10E-4E74-A4A3-700A69417B5A}" type="presParOf" srcId="{989E2AEF-2FE4-475D-BF68-1B60641950E1}" destId="{F8EEA8D0-0CD6-46A0-B236-E3A0B29D123D}" srcOrd="1" destOrd="0" presId="urn:microsoft.com/office/officeart/2018/2/layout/IconLabelDescriptionList"/>
    <dgm:cxn modelId="{3CCEC0F7-EE23-4383-929E-8F9117F5127E}" type="presParOf" srcId="{989E2AEF-2FE4-475D-BF68-1B60641950E1}" destId="{0DA17EB2-A2BE-4C31-AF23-FDC61E46C901}" srcOrd="2" destOrd="0" presId="urn:microsoft.com/office/officeart/2018/2/layout/IconLabelDescriptionList"/>
    <dgm:cxn modelId="{EA09BA34-248C-431B-9EAE-34E975E8EF4A}" type="presParOf" srcId="{989E2AEF-2FE4-475D-BF68-1B60641950E1}" destId="{AC7990AE-3C21-4514-BB79-CF1D593820C4}" srcOrd="3" destOrd="0" presId="urn:microsoft.com/office/officeart/2018/2/layout/IconLabelDescriptionList"/>
    <dgm:cxn modelId="{EF841B89-2479-4EB5-9882-E8D8CB7889AD}" type="presParOf" srcId="{989E2AEF-2FE4-475D-BF68-1B60641950E1}" destId="{3DCD18EB-8693-40AF-98C8-9A454D6E90B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3E497D-F45B-4701-BC02-B0F7AF643808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b="1" dirty="0"/>
            <a:t>Increase revenue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C37EBB0D-78B9-4D04-87EF-E1DE38FE2C39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dirty="0"/>
            <a:t>Reduce costs</a:t>
          </a:r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Limit the models/makes that have high costs from: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75975020-68CE-44D0-8568-7243E5C0F693}">
      <dgm:prSet custT="1"/>
      <dgm:spPr/>
      <dgm:t>
        <a:bodyPr/>
        <a:lstStyle/>
        <a:p>
          <a:pPr>
            <a:lnSpc>
              <a:spcPct val="150000"/>
            </a:lnSpc>
            <a:defRPr b="1"/>
          </a:pPr>
          <a:r>
            <a:rPr lang="en-US" sz="2000" b="0" dirty="0"/>
            <a:t>Aim </a:t>
          </a:r>
          <a:r>
            <a:rPr lang="en-US" sz="2000" b="0" baseline="0" dirty="0"/>
            <a:t>primarily</a:t>
          </a:r>
          <a:r>
            <a:rPr lang="en-US" sz="2000" b="0" dirty="0"/>
            <a:t> to increase gross revenue.</a:t>
          </a:r>
        </a:p>
      </dgm:t>
    </dgm:pt>
    <dgm:pt modelId="{3551E64F-7A10-4F96-90D7-23E8167817F8}" type="sibTrans" cxnId="{C6BDF26D-253D-4F67-B774-5CC12E37DC24}">
      <dgm:prSet/>
      <dgm:spPr/>
      <dgm:t>
        <a:bodyPr/>
        <a:lstStyle/>
        <a:p>
          <a:endParaRPr lang="en-US"/>
        </a:p>
      </dgm:t>
    </dgm:pt>
    <dgm:pt modelId="{05B373CA-AF0C-4D40-82E3-90847B1E7318}" type="parTrans" cxnId="{C6BDF26D-253D-4F67-B774-5CC12E37DC24}">
      <dgm:prSet/>
      <dgm:spPr/>
      <dgm:t>
        <a:bodyPr/>
        <a:lstStyle/>
        <a:p>
          <a:endParaRPr lang="en-US"/>
        </a:p>
      </dgm:t>
    </dgm:pt>
    <dgm:pt modelId="{99E52E33-8329-4459-B79E-D93236B22DA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/>
            <a:t>Optimize profit by adding more of our top revenue makes/models.</a:t>
          </a:r>
        </a:p>
      </dgm:t>
    </dgm:pt>
    <dgm:pt modelId="{312E1EC2-30CC-4D0F-B26A-328622B0199D}" type="parTrans" cxnId="{6A1C2337-663B-42E0-9AF5-BABDAE21B7E8}">
      <dgm:prSet/>
      <dgm:spPr/>
      <dgm:t>
        <a:bodyPr/>
        <a:lstStyle/>
        <a:p>
          <a:endParaRPr lang="en-US"/>
        </a:p>
      </dgm:t>
    </dgm:pt>
    <dgm:pt modelId="{E9AF2012-C5AF-4BCB-8AAE-1E7C285CD0BC}" type="sibTrans" cxnId="{6A1C2337-663B-42E0-9AF5-BABDAE21B7E8}">
      <dgm:prSet/>
      <dgm:spPr/>
      <dgm:t>
        <a:bodyPr/>
        <a:lstStyle/>
        <a:p>
          <a:endParaRPr lang="en-US"/>
        </a:p>
      </dgm:t>
    </dgm:pt>
    <dgm:pt modelId="{E66A2CB4-DC71-4C9E-98AF-F4C2A871DE8B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Insurance</a:t>
          </a:r>
        </a:p>
      </dgm:t>
    </dgm:pt>
    <dgm:pt modelId="{29DF76C6-2BC3-479B-8020-E7118C532FD0}" type="parTrans" cxnId="{ECEE15F9-7931-4617-9A3A-6A2763866BF1}">
      <dgm:prSet/>
      <dgm:spPr/>
      <dgm:t>
        <a:bodyPr/>
        <a:lstStyle/>
        <a:p>
          <a:endParaRPr lang="en-US"/>
        </a:p>
      </dgm:t>
    </dgm:pt>
    <dgm:pt modelId="{9A3BDF57-6B88-4CE3-9B16-56991AD14EBA}" type="sibTrans" cxnId="{ECEE15F9-7931-4617-9A3A-6A2763866BF1}">
      <dgm:prSet/>
      <dgm:spPr/>
      <dgm:t>
        <a:bodyPr/>
        <a:lstStyle/>
        <a:p>
          <a:endParaRPr lang="en-US"/>
        </a:p>
      </dgm:t>
    </dgm:pt>
    <dgm:pt modelId="{06136B82-C70F-448B-AF31-3C300C223363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Car payments</a:t>
          </a:r>
        </a:p>
      </dgm:t>
    </dgm:pt>
    <dgm:pt modelId="{ABA34D86-70B3-4DBF-83E1-630B289490EF}" type="parTrans" cxnId="{BCD3F2DF-B86A-4EFE-9102-9EDA2634ABDD}">
      <dgm:prSet/>
      <dgm:spPr/>
      <dgm:t>
        <a:bodyPr/>
        <a:lstStyle/>
        <a:p>
          <a:endParaRPr lang="en-US"/>
        </a:p>
      </dgm:t>
    </dgm:pt>
    <dgm:pt modelId="{0B5AC8F1-B658-4BCF-B2B6-57B952D2008C}" type="sibTrans" cxnId="{BCD3F2DF-B86A-4EFE-9102-9EDA2634ABDD}">
      <dgm:prSet/>
      <dgm:spPr/>
      <dgm:t>
        <a:bodyPr/>
        <a:lstStyle/>
        <a:p>
          <a:endParaRPr lang="en-US"/>
        </a:p>
      </dgm:t>
    </dgm:pt>
    <dgm:pt modelId="{18FB08F7-463D-4878-AFEB-5C93032108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/>
            <a:t>Focus on adding makes with high profit margins to the fleet</a:t>
          </a:r>
        </a:p>
      </dgm:t>
    </dgm:pt>
    <dgm:pt modelId="{CF8B019B-D4B7-4439-9439-EBFD74386CEC}" type="parTrans" cxnId="{DEA11B1A-532C-4ADB-AA28-1C95F32FAE67}">
      <dgm:prSet/>
      <dgm:spPr/>
      <dgm:t>
        <a:bodyPr/>
        <a:lstStyle/>
        <a:p>
          <a:endParaRPr lang="en-US"/>
        </a:p>
      </dgm:t>
    </dgm:pt>
    <dgm:pt modelId="{919901A4-DB33-4F03-902F-CF4BB37F3858}" type="sibTrans" cxnId="{DEA11B1A-532C-4ADB-AA28-1C95F32FAE67}">
      <dgm:prSet/>
      <dgm:spPr/>
      <dgm:t>
        <a:bodyPr/>
        <a:lstStyle/>
        <a:p>
          <a:endParaRPr lang="en-US"/>
        </a:p>
      </dgm:t>
    </dgm:pt>
    <dgm:pt modelId="{FE8790E5-0109-4AB7-AB8F-4DC88C354A1E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Low cost/revenue ratio</a:t>
          </a:r>
        </a:p>
      </dgm:t>
    </dgm:pt>
    <dgm:pt modelId="{117E480A-77F3-4157-9A1B-2AD07992FD7A}" type="parTrans" cxnId="{1B66A30B-40ED-4CB2-8FB2-AC92819F2910}">
      <dgm:prSet/>
      <dgm:spPr/>
      <dgm:t>
        <a:bodyPr/>
        <a:lstStyle/>
        <a:p>
          <a:endParaRPr lang="en-US"/>
        </a:p>
      </dgm:t>
    </dgm:pt>
    <dgm:pt modelId="{1311E346-6890-4724-A9C2-3C28CFBDCC4B}" type="sibTrans" cxnId="{1B66A30B-40ED-4CB2-8FB2-AC92819F2910}">
      <dgm:prSet/>
      <dgm:spPr/>
      <dgm:t>
        <a:bodyPr/>
        <a:lstStyle/>
        <a:p>
          <a:endParaRPr lang="en-US"/>
        </a:p>
      </dgm:t>
    </dgm:pt>
    <dgm:pt modelId="{9B633FC1-9F05-4491-B3FB-A3E58960A218}" type="pres">
      <dgm:prSet presAssocID="{B4365251-E4E1-467E-959A-5B7506A065A7}" presName="Name0" presStyleCnt="0">
        <dgm:presLayoutVars>
          <dgm:dir/>
          <dgm:resizeHandles val="exact"/>
        </dgm:presLayoutVars>
      </dgm:prSet>
      <dgm:spPr/>
    </dgm:pt>
    <dgm:pt modelId="{064B6DF8-C5E2-4243-A610-B155396AABC0}" type="pres">
      <dgm:prSet presAssocID="{2B3E497D-F45B-4701-BC02-B0F7AF643808}" presName="node" presStyleLbl="node1" presStyleIdx="0" presStyleCnt="2" custScaleX="99364" custScaleY="123390" custLinFactNeighborX="876" custLinFactNeighborY="-1851">
        <dgm:presLayoutVars>
          <dgm:bulletEnabled val="1"/>
        </dgm:presLayoutVars>
      </dgm:prSet>
      <dgm:spPr/>
    </dgm:pt>
    <dgm:pt modelId="{33C33341-EB02-4A13-A0FC-FB4E8B3C1D2D}" type="pres">
      <dgm:prSet presAssocID="{38A9E9D6-DC35-4097-8995-165E62FCF9CB}" presName="sibTrans" presStyleLbl="sibTrans1D1" presStyleIdx="0" presStyleCnt="1"/>
      <dgm:spPr/>
    </dgm:pt>
    <dgm:pt modelId="{A0760C60-18BD-413A-8597-F79D7466DC2E}" type="pres">
      <dgm:prSet presAssocID="{38A9E9D6-DC35-4097-8995-165E62FCF9CB}" presName="connectorText" presStyleLbl="sibTrans1D1" presStyleIdx="0" presStyleCnt="1"/>
      <dgm:spPr/>
    </dgm:pt>
    <dgm:pt modelId="{A8B181FF-F98A-4024-88B7-38189B43575D}" type="pres">
      <dgm:prSet presAssocID="{C37EBB0D-78B9-4D04-87EF-E1DE38FE2C39}" presName="node" presStyleLbl="node1" presStyleIdx="1" presStyleCnt="2" custScaleY="129644" custLinFactNeighborX="-684" custLinFactNeighborY="-1487">
        <dgm:presLayoutVars>
          <dgm:bulletEnabled val="1"/>
        </dgm:presLayoutVars>
      </dgm:prSet>
      <dgm:spPr/>
    </dgm:pt>
  </dgm:ptLst>
  <dgm:cxnLst>
    <dgm:cxn modelId="{1B66A30B-40ED-4CB2-8FB2-AC92819F2910}" srcId="{18FB08F7-463D-4878-AFEB-5C9303210895}" destId="{FE8790E5-0109-4AB7-AB8F-4DC88C354A1E}" srcOrd="0" destOrd="0" parTransId="{117E480A-77F3-4157-9A1B-2AD07992FD7A}" sibTransId="{1311E346-6890-4724-A9C2-3C28CFBDCC4B}"/>
    <dgm:cxn modelId="{3A331312-02EF-45CB-8314-AFFB33321954}" type="presOf" srcId="{99E52E33-8329-4459-B79E-D93236B22DA7}" destId="{064B6DF8-C5E2-4243-A610-B155396AABC0}" srcOrd="0" destOrd="2" presId="urn:microsoft.com/office/officeart/2016/7/layout/RepeatingBendingProcessNew"/>
    <dgm:cxn modelId="{DEA11B1A-532C-4ADB-AA28-1C95F32FAE67}" srcId="{C37EBB0D-78B9-4D04-87EF-E1DE38FE2C39}" destId="{18FB08F7-463D-4878-AFEB-5C9303210895}" srcOrd="1" destOrd="0" parTransId="{CF8B019B-D4B7-4439-9439-EBFD74386CEC}" sibTransId="{919901A4-DB33-4F03-902F-CF4BB37F3858}"/>
    <dgm:cxn modelId="{7E4FCB2D-C098-4885-90A1-6F3795CD4F90}" type="presOf" srcId="{38A9E9D6-DC35-4097-8995-165E62FCF9CB}" destId="{33C33341-EB02-4A13-A0FC-FB4E8B3C1D2D}" srcOrd="0" destOrd="0" presId="urn:microsoft.com/office/officeart/2016/7/layout/RepeatingBendingProcessNew"/>
    <dgm:cxn modelId="{6A1C2337-663B-42E0-9AF5-BABDAE21B7E8}" srcId="{2B3E497D-F45B-4701-BC02-B0F7AF643808}" destId="{99E52E33-8329-4459-B79E-D93236B22DA7}" srcOrd="1" destOrd="0" parTransId="{312E1EC2-30CC-4D0F-B26A-328622B0199D}" sibTransId="{E9AF2012-C5AF-4BCB-8AAE-1E7C285CD0BC}"/>
    <dgm:cxn modelId="{12941038-BE6A-4F0A-9976-31D38E17CF9D}" type="presOf" srcId="{B4365251-E4E1-467E-959A-5B7506A065A7}" destId="{9B633FC1-9F05-4491-B3FB-A3E58960A218}" srcOrd="0" destOrd="0" presId="urn:microsoft.com/office/officeart/2016/7/layout/RepeatingBendingProcessNew"/>
    <dgm:cxn modelId="{947CEA5B-4296-4107-BE47-AC862CF360BF}" type="presOf" srcId="{2B3E497D-F45B-4701-BC02-B0F7AF643808}" destId="{064B6DF8-C5E2-4243-A610-B155396AABC0}" srcOrd="0" destOrd="0" presId="urn:microsoft.com/office/officeart/2016/7/layout/RepeatingBendingProcessNew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45E86843-A35C-4D22-A6E7-221B0EFF4A95}" type="presOf" srcId="{C37EBB0D-78B9-4D04-87EF-E1DE38FE2C39}" destId="{A8B181FF-F98A-4024-88B7-38189B43575D}" srcOrd="0" destOrd="0" presId="urn:microsoft.com/office/officeart/2016/7/layout/RepeatingBendingProcessNew"/>
    <dgm:cxn modelId="{C6BDF26D-253D-4F67-B774-5CC12E37DC24}" srcId="{2B3E497D-F45B-4701-BC02-B0F7AF643808}" destId="{75975020-68CE-44D0-8568-7243E5C0F693}" srcOrd="0" destOrd="0" parTransId="{05B373CA-AF0C-4D40-82E3-90847B1E7318}" sibTransId="{3551E64F-7A10-4F96-90D7-23E8167817F8}"/>
    <dgm:cxn modelId="{2D5EBA6F-B95A-447D-8559-7F10C704524A}" type="presOf" srcId="{38A9E9D6-DC35-4097-8995-165E62FCF9CB}" destId="{A0760C60-18BD-413A-8597-F79D7466DC2E}" srcOrd="1" destOrd="0" presId="urn:microsoft.com/office/officeart/2016/7/layout/RepeatingBendingProcessNew"/>
    <dgm:cxn modelId="{97839E71-21C8-4648-ADFB-5C784AD80F2B}" type="presOf" srcId="{06136B82-C70F-448B-AF31-3C300C223363}" destId="{A8B181FF-F98A-4024-88B7-38189B43575D}" srcOrd="0" destOrd="3" presId="urn:microsoft.com/office/officeart/2016/7/layout/RepeatingBendingProcessNew"/>
    <dgm:cxn modelId="{336CDF59-1AB2-4F82-AC34-DEA62ECC5E07}" type="presOf" srcId="{75975020-68CE-44D0-8568-7243E5C0F693}" destId="{064B6DF8-C5E2-4243-A610-B155396AABC0}" srcOrd="0" destOrd="1" presId="urn:microsoft.com/office/officeart/2016/7/layout/RepeatingBendingProcessNew"/>
    <dgm:cxn modelId="{6DC44682-E6D8-4F80-9088-21920C509964}" type="presOf" srcId="{FE8790E5-0109-4AB7-AB8F-4DC88C354A1E}" destId="{A8B181FF-F98A-4024-88B7-38189B43575D}" srcOrd="0" destOrd="5" presId="urn:microsoft.com/office/officeart/2016/7/layout/RepeatingBendingProcessNew"/>
    <dgm:cxn modelId="{B107BC83-CCC7-45FC-B399-A817110E0711}" type="presOf" srcId="{BE98BDD7-E8F3-4BD2-A161-5085FF806081}" destId="{A8B181FF-F98A-4024-88B7-38189B43575D}" srcOrd="0" destOrd="1" presId="urn:microsoft.com/office/officeart/2016/7/layout/RepeatingBendingProcessNew"/>
    <dgm:cxn modelId="{F566A290-7D82-4FBD-A2CB-43CABA0DFF8B}" type="presOf" srcId="{E66A2CB4-DC71-4C9E-98AF-F4C2A871DE8B}" destId="{A8B181FF-F98A-4024-88B7-38189B43575D}" srcOrd="0" destOrd="2" presId="urn:microsoft.com/office/officeart/2016/7/layout/RepeatingBendingProcessNew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BCD3F2DF-B86A-4EFE-9102-9EDA2634ABDD}" srcId="{BE98BDD7-E8F3-4BD2-A161-5085FF806081}" destId="{06136B82-C70F-448B-AF31-3C300C223363}" srcOrd="1" destOrd="0" parTransId="{ABA34D86-70B3-4DBF-83E1-630B289490EF}" sibTransId="{0B5AC8F1-B658-4BCF-B2B6-57B952D2008C}"/>
    <dgm:cxn modelId="{201408EB-11B4-4E6B-AE0B-502D3F8828C2}" type="presOf" srcId="{18FB08F7-463D-4878-AFEB-5C9303210895}" destId="{A8B181FF-F98A-4024-88B7-38189B43575D}" srcOrd="0" destOrd="4" presId="urn:microsoft.com/office/officeart/2016/7/layout/RepeatingBendingProcessNew"/>
    <dgm:cxn modelId="{ECEE15F9-7931-4617-9A3A-6A2763866BF1}" srcId="{BE98BDD7-E8F3-4BD2-A161-5085FF806081}" destId="{E66A2CB4-DC71-4C9E-98AF-F4C2A871DE8B}" srcOrd="0" destOrd="0" parTransId="{29DF76C6-2BC3-479B-8020-E7118C532FD0}" sibTransId="{9A3BDF57-6B88-4CE3-9B16-56991AD14EBA}"/>
    <dgm:cxn modelId="{725828C9-B567-4AA3-BF55-DCDEA77C9FB5}" type="presParOf" srcId="{9B633FC1-9F05-4491-B3FB-A3E58960A218}" destId="{064B6DF8-C5E2-4243-A610-B155396AABC0}" srcOrd="0" destOrd="0" presId="urn:microsoft.com/office/officeart/2016/7/layout/RepeatingBendingProcessNew"/>
    <dgm:cxn modelId="{8213615E-B813-4799-B5A1-15C0C40E67CD}" type="presParOf" srcId="{9B633FC1-9F05-4491-B3FB-A3E58960A218}" destId="{33C33341-EB02-4A13-A0FC-FB4E8B3C1D2D}" srcOrd="1" destOrd="0" presId="urn:microsoft.com/office/officeart/2016/7/layout/RepeatingBendingProcessNew"/>
    <dgm:cxn modelId="{30BD1CBB-D9AA-421A-8679-307715F1EEDF}" type="presParOf" srcId="{33C33341-EB02-4A13-A0FC-FB4E8B3C1D2D}" destId="{A0760C60-18BD-413A-8597-F79D7466DC2E}" srcOrd="0" destOrd="0" presId="urn:microsoft.com/office/officeart/2016/7/layout/RepeatingBendingProcessNew"/>
    <dgm:cxn modelId="{7BD1B6F7-6939-4B8C-A471-15A8510BD1A4}" type="presParOf" srcId="{9B633FC1-9F05-4491-B3FB-A3E58960A218}" destId="{A8B181FF-F98A-4024-88B7-38189B43575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7D163-FC6B-448E-90AE-40AFD44E6BAF}">
      <dsp:nvSpPr>
        <dsp:cNvPr id="0" name=""/>
        <dsp:cNvSpPr/>
      </dsp:nvSpPr>
      <dsp:spPr>
        <a:xfrm>
          <a:off x="716787" y="335439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B035-F4AE-4943-9BEC-6364B0284BA3}">
      <dsp:nvSpPr>
        <dsp:cNvPr id="0" name=""/>
        <dsp:cNvSpPr/>
      </dsp:nvSpPr>
      <dsp:spPr>
        <a:xfrm>
          <a:off x="716787" y="2076042"/>
          <a:ext cx="4315781" cy="422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Cutting unnecessary costs</a:t>
          </a:r>
        </a:p>
      </dsp:txBody>
      <dsp:txXfrm>
        <a:off x="716787" y="2076042"/>
        <a:ext cx="4315781" cy="422217"/>
      </dsp:txXfrm>
    </dsp:sp>
    <dsp:sp modelId="{419345BE-6D93-4830-878A-BA3097902B18}">
      <dsp:nvSpPr>
        <dsp:cNvPr id="0" name=""/>
        <dsp:cNvSpPr/>
      </dsp:nvSpPr>
      <dsp:spPr>
        <a:xfrm>
          <a:off x="716787" y="2654514"/>
          <a:ext cx="4315781" cy="62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lowest preforming vehicles, terminating and phasing many out. </a:t>
          </a:r>
        </a:p>
      </dsp:txBody>
      <dsp:txXfrm>
        <a:off x="716787" y="2654514"/>
        <a:ext cx="4315781" cy="624783"/>
      </dsp:txXfrm>
    </dsp:sp>
    <dsp:sp modelId="{E8986C3B-F2A3-4DD7-A053-6A7BF46A316B}">
      <dsp:nvSpPr>
        <dsp:cNvPr id="0" name=""/>
        <dsp:cNvSpPr/>
      </dsp:nvSpPr>
      <dsp:spPr>
        <a:xfrm>
          <a:off x="5787830" y="203233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7EB2-A2BE-4C31-AF23-FDC61E46C901}">
      <dsp:nvSpPr>
        <dsp:cNvPr id="0" name=""/>
        <dsp:cNvSpPr/>
      </dsp:nvSpPr>
      <dsp:spPr>
        <a:xfrm>
          <a:off x="5787830" y="1851775"/>
          <a:ext cx="4315781" cy="87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Increasing already existing profit margins</a:t>
          </a:r>
        </a:p>
      </dsp:txBody>
      <dsp:txXfrm>
        <a:off x="5787830" y="1851775"/>
        <a:ext cx="4315781" cy="870750"/>
      </dsp:txXfrm>
    </dsp:sp>
    <dsp:sp modelId="{3DCD18EB-8693-40AF-98C8-9A454D6E90B4}">
      <dsp:nvSpPr>
        <dsp:cNvPr id="0" name=""/>
        <dsp:cNvSpPr/>
      </dsp:nvSpPr>
      <dsp:spPr>
        <a:xfrm>
          <a:off x="5787830" y="2786720"/>
          <a:ext cx="4315781" cy="62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highest preforming vehicles, increase advertisement.</a:t>
          </a:r>
        </a:p>
      </dsp:txBody>
      <dsp:txXfrm>
        <a:off x="5787830" y="2786720"/>
        <a:ext cx="4315781" cy="624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33341-EB02-4A13-A0FC-FB4E8B3C1D2D}">
      <dsp:nvSpPr>
        <dsp:cNvPr id="0" name=""/>
        <dsp:cNvSpPr/>
      </dsp:nvSpPr>
      <dsp:spPr>
        <a:xfrm>
          <a:off x="4610953" y="2112763"/>
          <a:ext cx="9549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561" y="45720"/>
              </a:lnTo>
              <a:lnTo>
                <a:pt x="494561" y="55759"/>
              </a:lnTo>
              <a:lnTo>
                <a:pt x="954923" y="5575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3776" y="2153192"/>
        <a:ext cx="49278" cy="10582"/>
      </dsp:txXfrm>
    </dsp:sp>
    <dsp:sp modelId="{064B6DF8-C5E2-4243-A610-B155396AABC0}">
      <dsp:nvSpPr>
        <dsp:cNvPr id="0" name=""/>
        <dsp:cNvSpPr/>
      </dsp:nvSpPr>
      <dsp:spPr>
        <a:xfrm>
          <a:off x="45331" y="456938"/>
          <a:ext cx="4567422" cy="34030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Increase revenue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000" b="0" kern="1200" dirty="0"/>
            <a:t>Aim </a:t>
          </a:r>
          <a:r>
            <a:rPr lang="en-US" sz="2000" b="0" kern="1200" baseline="0" dirty="0"/>
            <a:t>primarily</a:t>
          </a:r>
          <a:r>
            <a:rPr lang="en-US" sz="2000" b="0" kern="1200" dirty="0"/>
            <a:t> to increase gross revenue.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Optimize profit by adding more of our top revenue makes/models.</a:t>
          </a:r>
        </a:p>
      </dsp:txBody>
      <dsp:txXfrm>
        <a:off x="45331" y="456938"/>
        <a:ext cx="4567422" cy="3403089"/>
      </dsp:txXfrm>
    </dsp:sp>
    <dsp:sp modelId="{A8B181FF-F98A-4024-88B7-38189B43575D}">
      <dsp:nvSpPr>
        <dsp:cNvPr id="0" name=""/>
        <dsp:cNvSpPr/>
      </dsp:nvSpPr>
      <dsp:spPr>
        <a:xfrm>
          <a:off x="5598277" y="380735"/>
          <a:ext cx="4596657" cy="3575574"/>
        </a:xfrm>
        <a:prstGeom prst="rect">
          <a:avLst/>
        </a:prstGeom>
        <a:solidFill>
          <a:schemeClr val="accent5">
            <a:hueOff val="6017281"/>
            <a:satOff val="708"/>
            <a:lumOff val="-8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Reduce costs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Limit the models/makes that have high costs from: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Insurance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 payments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Focus on adding makes with high profit margins to the fleet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Low cost/revenue ratio</a:t>
          </a:r>
        </a:p>
      </dsp:txBody>
      <dsp:txXfrm>
        <a:off x="5598277" y="380735"/>
        <a:ext cx="4596657" cy="3575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27/11/2020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78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9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29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364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0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70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33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00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8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02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4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1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2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7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6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4F96FE2-9E77-4834-9C6B-212E1056298F}" type="datetimeFigureOut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0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368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1B38-D18A-4C08-BA9B-AFC7DF8C8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08" y="1978924"/>
            <a:ext cx="10304061" cy="4126593"/>
          </a:xfrm>
        </p:spPr>
        <p:txBody>
          <a:bodyPr/>
          <a:lstStyle/>
          <a:p>
            <a:r>
              <a:rPr lang="en-US" sz="6000" dirty="0"/>
              <a:t>Lariat </a:t>
            </a:r>
            <a:r>
              <a:rPr lang="en-US" sz="6600" dirty="0"/>
              <a:t>profit increase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A934-441F-46A4-A318-E4A71A82F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251" y="6264322"/>
            <a:ext cx="2374710" cy="368489"/>
          </a:xfrm>
        </p:spPr>
        <p:txBody>
          <a:bodyPr>
            <a:normAutofit/>
          </a:bodyPr>
          <a:lstStyle/>
          <a:p>
            <a:r>
              <a:rPr lang="en-US" sz="1800" dirty="0"/>
              <a:t>Capstone 1 -  Ana Hale </a:t>
            </a:r>
          </a:p>
        </p:txBody>
      </p:sp>
    </p:spTree>
    <p:extLst>
      <p:ext uri="{BB962C8B-B14F-4D97-AF65-F5344CB8AC3E}">
        <p14:creationId xmlns:p14="http://schemas.microsoft.com/office/powerpoint/2010/main" val="353019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166379" y="306314"/>
            <a:ext cx="35513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OBJECTIVES</a:t>
            </a:r>
          </a:p>
        </p:txBody>
      </p:sp>
      <p:sp>
        <p:nvSpPr>
          <p:cNvPr id="30" name="Freeform 19" hidden="1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67AC1-D5FD-48F2-8963-73B13CEE0041}"/>
              </a:ext>
            </a:extLst>
          </p:cNvPr>
          <p:cNvSpPr txBox="1"/>
          <p:nvPr/>
        </p:nvSpPr>
        <p:spPr>
          <a:xfrm>
            <a:off x="995362" y="1203547"/>
            <a:ext cx="10201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 analyze rental data to make better car purchase decisions for 2020 by considering cost and revenue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Benchmarks: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Improve profit margins 2%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Add $4 million in net revenue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832CE2-AC0C-4350-9CBB-9E6568950CEC}"/>
              </a:ext>
            </a:extLst>
          </p:cNvPr>
          <p:cNvSpPr/>
          <p:nvPr/>
        </p:nvSpPr>
        <p:spPr>
          <a:xfrm>
            <a:off x="6954987" y="4486616"/>
            <a:ext cx="1722287" cy="1759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A32BB-A7C0-4D8C-BDAD-70BB266F6EAC}"/>
              </a:ext>
            </a:extLst>
          </p:cNvPr>
          <p:cNvGrpSpPr/>
          <p:nvPr/>
        </p:nvGrpSpPr>
        <p:grpSpPr>
          <a:xfrm>
            <a:off x="2324550" y="4222925"/>
            <a:ext cx="6634691" cy="2907789"/>
            <a:chOff x="4005686" y="2161092"/>
            <a:chExt cx="6371768" cy="36197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24B0B-E367-4642-B58C-62CDDDC3EB17}"/>
                </a:ext>
              </a:extLst>
            </p:cNvPr>
            <p:cNvSpPr/>
            <p:nvPr/>
          </p:nvSpPr>
          <p:spPr>
            <a:xfrm>
              <a:off x="4005686" y="2474535"/>
              <a:ext cx="4960905" cy="219197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29000">
                  <a:schemeClr val="tx2">
                    <a:lumMod val="60000"/>
                    <a:lumOff val="40000"/>
                    <a:alpha val="17000"/>
                  </a:schemeClr>
                </a:gs>
                <a:gs pos="9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5E42D04A-E864-4F3D-8314-0D40E5867E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45193269"/>
                </p:ext>
              </p:extLst>
            </p:nvPr>
          </p:nvGraphicFramePr>
          <p:xfrm>
            <a:off x="6822240" y="2161092"/>
            <a:ext cx="3555214" cy="3619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E02BF-AB3A-4C80-B0EF-C71ECD1D920D}"/>
              </a:ext>
            </a:extLst>
          </p:cNvPr>
          <p:cNvSpPr txBox="1"/>
          <p:nvPr/>
        </p:nvSpPr>
        <p:spPr>
          <a:xfrm>
            <a:off x="2999323" y="5122852"/>
            <a:ext cx="387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$ 38,103,587 --&gt;  $ 42,103,587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0E4A-DB02-479C-B621-52AE7431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86" y="179064"/>
            <a:ext cx="8534400" cy="17690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2E5A32D-F3C4-4344-BFAC-E03EE755A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187736"/>
              </p:ext>
            </p:extLst>
          </p:nvPr>
        </p:nvGraphicFramePr>
        <p:xfrm>
          <a:off x="98427" y="1262062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9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0D0-017E-4A80-8DC7-1AE2646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19317"/>
            <a:ext cx="4307151" cy="8752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Two approaches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D7A3E7-40E8-4CDA-A7F7-14CEFF39709B}"/>
              </a:ext>
            </a:extLst>
          </p:cNvPr>
          <p:cNvSpPr txBox="1">
            <a:spLocks/>
          </p:cNvSpPr>
          <p:nvPr/>
        </p:nvSpPr>
        <p:spPr>
          <a:xfrm>
            <a:off x="911752" y="1304926"/>
            <a:ext cx="9153525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As is usually the case, we’re looking for how we can grow our fleet in order to optimize our net revenue.</a:t>
            </a:r>
          </a:p>
        </p:txBody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6A9CA790-7ED2-4CB5-BFA3-8F20627DE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393837"/>
              </p:ext>
            </p:extLst>
          </p:nvPr>
        </p:nvGraphicFramePr>
        <p:xfrm>
          <a:off x="980280" y="1990990"/>
          <a:ext cx="10231440" cy="441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90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C3E0ABEC-1CEF-4FF6-9CEE-8EA411E20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128348"/>
              </p:ext>
            </p:extLst>
          </p:nvPr>
        </p:nvGraphicFramePr>
        <p:xfrm>
          <a:off x="4498204" y="1883938"/>
          <a:ext cx="3476625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366785" y="1147770"/>
            <a:ext cx="21255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Best Profit Margin</a:t>
            </a:r>
          </a:p>
        </p:txBody>
      </p: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180207" y="542403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 $1,140,886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900873" y="197392"/>
            <a:ext cx="367408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Model/Make insights</a:t>
            </a:r>
          </a:p>
          <a:p>
            <a:pPr algn="ctr">
              <a:tabLst>
                <a:tab pos="347663" algn="l"/>
              </a:tabLst>
            </a:pP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B73AC27A-6812-4C56-B6A6-19B6D2BA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600239"/>
              </p:ext>
            </p:extLst>
          </p:nvPr>
        </p:nvGraphicFramePr>
        <p:xfrm>
          <a:off x="550183" y="1883451"/>
          <a:ext cx="3635813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B8E73CF-46D8-4200-9359-CAC9E55DCED2}"/>
              </a:ext>
            </a:extLst>
          </p:cNvPr>
          <p:cNvSpPr txBox="1"/>
          <p:nvPr/>
        </p:nvSpPr>
        <p:spPr>
          <a:xfrm>
            <a:off x="5199515" y="533477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revenue: </a:t>
            </a:r>
            <a:r>
              <a:rPr lang="en-US" dirty="0"/>
              <a:t>$</a:t>
            </a:r>
            <a:r>
              <a:rPr lang="en-US" b="1" dirty="0"/>
              <a:t>65,560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287611-59BD-47D8-B424-FF38BCCA31B7}"/>
              </a:ext>
            </a:extLst>
          </p:cNvPr>
          <p:cNvSpPr txBox="1"/>
          <p:nvPr/>
        </p:nvSpPr>
        <p:spPr>
          <a:xfrm>
            <a:off x="8764392" y="5315878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</a:t>
            </a:r>
          </a:p>
          <a:p>
            <a:pPr algn="ctr"/>
            <a:r>
              <a:rPr lang="en-US" b="1" dirty="0"/>
              <a:t>$4,429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109FC-A0C8-4046-86A8-C88759BD218F}"/>
              </a:ext>
            </a:extLst>
          </p:cNvPr>
          <p:cNvSpPr/>
          <p:nvPr/>
        </p:nvSpPr>
        <p:spPr>
          <a:xfrm>
            <a:off x="1557612" y="114777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Highest Profit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D75DBD-EC9F-4EE8-B78D-C88D816BFF40}"/>
              </a:ext>
            </a:extLst>
          </p:cNvPr>
          <p:cNvSpPr txBox="1"/>
          <p:nvPr/>
        </p:nvSpPr>
        <p:spPr>
          <a:xfrm>
            <a:off x="9179637" y="1157401"/>
            <a:ext cx="23544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Worst Profit</a:t>
            </a:r>
          </a:p>
          <a:p>
            <a:pPr algn="ctr"/>
            <a:endParaRPr lang="en-US" sz="200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67630B3-1563-4A7F-94BC-7B6EBF3B79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593381"/>
              </p:ext>
            </p:extLst>
          </p:nvPr>
        </p:nvGraphicFramePr>
        <p:xfrm>
          <a:off x="8272565" y="1923699"/>
          <a:ext cx="3681899" cy="3353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10CE-5430-4F41-8B9D-425934C9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6" y="285750"/>
            <a:ext cx="5040314" cy="676276"/>
          </a:xfrm>
        </p:spPr>
        <p:txBody>
          <a:bodyPr>
            <a:normAutofit/>
          </a:bodyPr>
          <a:lstStyle/>
          <a:p>
            <a:r>
              <a:rPr lang="en-US" sz="3200" dirty="0"/>
              <a:t>Compared strategies: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F9DF-5771-4399-A0D9-40A90B605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5767388"/>
            <a:ext cx="4011614" cy="43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*Projections calculated on averages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BD66F6-BA1D-4E98-BE8A-61A7911DE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67249"/>
              </p:ext>
            </p:extLst>
          </p:nvPr>
        </p:nvGraphicFramePr>
        <p:xfrm>
          <a:off x="381000" y="1331601"/>
          <a:ext cx="11363326" cy="431672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15992">
                  <a:extLst>
                    <a:ext uri="{9D8B030D-6E8A-4147-A177-3AD203B41FA5}">
                      <a16:colId xmlns:a16="http://schemas.microsoft.com/office/drawing/2014/main" val="436822393"/>
                    </a:ext>
                  </a:extLst>
                </a:gridCol>
                <a:gridCol w="1707106">
                  <a:extLst>
                    <a:ext uri="{9D8B030D-6E8A-4147-A177-3AD203B41FA5}">
                      <a16:colId xmlns:a16="http://schemas.microsoft.com/office/drawing/2014/main" val="1526409333"/>
                    </a:ext>
                  </a:extLst>
                </a:gridCol>
                <a:gridCol w="2162955">
                  <a:extLst>
                    <a:ext uri="{9D8B030D-6E8A-4147-A177-3AD203B41FA5}">
                      <a16:colId xmlns:a16="http://schemas.microsoft.com/office/drawing/2014/main" val="3525681639"/>
                    </a:ext>
                  </a:extLst>
                </a:gridCol>
                <a:gridCol w="2467048">
                  <a:extLst>
                    <a:ext uri="{9D8B030D-6E8A-4147-A177-3AD203B41FA5}">
                      <a16:colId xmlns:a16="http://schemas.microsoft.com/office/drawing/2014/main" val="3585285940"/>
                    </a:ext>
                  </a:extLst>
                </a:gridCol>
                <a:gridCol w="2058519">
                  <a:extLst>
                    <a:ext uri="{9D8B030D-6E8A-4147-A177-3AD203B41FA5}">
                      <a16:colId xmlns:a16="http://schemas.microsoft.com/office/drawing/2014/main" val="353294914"/>
                    </a:ext>
                  </a:extLst>
                </a:gridCol>
                <a:gridCol w="1351706">
                  <a:extLst>
                    <a:ext uri="{9D8B030D-6E8A-4147-A177-3AD203B41FA5}">
                      <a16:colId xmlns:a16="http://schemas.microsoft.com/office/drawing/2014/main" val="225852140"/>
                    </a:ext>
                  </a:extLst>
                </a:gridCol>
              </a:tblGrid>
              <a:tr h="61184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2019 actual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Increase Top 220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Decrease Bottom 215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Increase &gt;30% Margin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First 2 Combined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1971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Gross revenue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$64,866,040.00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$68,662,332.08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$64,756,616.04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$65,773,596.00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$69,116,110.08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0782302"/>
                  </a:ext>
                </a:extLst>
              </a:tr>
              <a:tr h="6256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Inventory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38842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41075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39382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41345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473279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Avg. revenue/unit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$1,671.64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$1670.19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$1670.13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$1,671.69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1335718"/>
                  </a:ext>
                </a:extLst>
              </a:tr>
              <a:tr h="6318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Margin: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59%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81220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Total costs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$26,762,452.72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$26,771,952.78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$26,762,452.72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$26,762,452.72 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$26,771,952.78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5537523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Net Revenue: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$38,103,587.28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$41,890,379.30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$37,994,163.32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$</a:t>
                      </a:r>
                      <a:r>
                        <a:rPr lang="en-US" sz="1600" u="none" strike="noStrike" dirty="0">
                          <a:effectLst/>
                        </a:rPr>
                        <a:t>39,011,143.28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$42,344,157.30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74902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5A132927-4C84-411B-BCF5-BE678083A244}"/>
              </a:ext>
            </a:extLst>
          </p:cNvPr>
          <p:cNvSpPr txBox="1">
            <a:spLocks/>
          </p:cNvSpPr>
          <p:nvPr/>
        </p:nvSpPr>
        <p:spPr>
          <a:xfrm>
            <a:off x="3385343" y="5767388"/>
            <a:ext cx="5040314" cy="6762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66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07763" y="1547085"/>
            <a:ext cx="2200709" cy="1090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2506420294"/>
              </p:ext>
            </p:extLst>
          </p:nvPr>
        </p:nvGraphicFramePr>
        <p:xfrm>
          <a:off x="5864772" y="606530"/>
          <a:ext cx="5304167" cy="306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39475" y="4722478"/>
            <a:ext cx="499689" cy="499688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4162467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959999" y="133850"/>
            <a:ext cx="35586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Additional insights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CFA93C-024A-4ED8-A27E-80CC282CC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32139"/>
              </p:ext>
            </p:extLst>
          </p:nvPr>
        </p:nvGraphicFramePr>
        <p:xfrm>
          <a:off x="262759" y="4250629"/>
          <a:ext cx="3215458" cy="22091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00263">
                  <a:extLst>
                    <a:ext uri="{9D8B030D-6E8A-4147-A177-3AD203B41FA5}">
                      <a16:colId xmlns:a16="http://schemas.microsoft.com/office/drawing/2014/main" val="105810896"/>
                    </a:ext>
                  </a:extLst>
                </a:gridCol>
                <a:gridCol w="1115195">
                  <a:extLst>
                    <a:ext uri="{9D8B030D-6E8A-4147-A177-3AD203B41FA5}">
                      <a16:colId xmlns:a16="http://schemas.microsoft.com/office/drawing/2014/main" val="1041365459"/>
                    </a:ext>
                  </a:extLst>
                </a:gridCol>
              </a:tblGrid>
              <a:tr h="295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Fort Worth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Profit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98544"/>
                  </a:ext>
                </a:extLst>
              </a:tr>
              <a:tr h="594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Ford Aerostar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$23,871.50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1177917"/>
                  </a:ext>
                </a:extLst>
              </a:tr>
              <a:tr h="789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Mercedes-Benz SL-Class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$18,849.80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68186"/>
                  </a:ext>
                </a:extLst>
              </a:tr>
              <a:tr h="529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Lexus GX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$16,624.20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688212"/>
                  </a:ext>
                </a:extLst>
              </a:tr>
            </a:tbl>
          </a:graphicData>
        </a:graphic>
      </p:graphicFrame>
      <p:cxnSp>
        <p:nvCxnSpPr>
          <p:cNvPr id="35" name="Elbow Connector 188">
            <a:extLst>
              <a:ext uri="{FF2B5EF4-FFF2-40B4-BE49-F238E27FC236}">
                <a16:creationId xmlns:a16="http://schemas.microsoft.com/office/drawing/2014/main" id="{FF865569-7B62-4A40-9371-CEEBDDA4C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1" idx="6"/>
          </p:cNvCxnSpPr>
          <p:nvPr/>
        </p:nvCxnSpPr>
        <p:spPr>
          <a:xfrm flipV="1">
            <a:off x="4107763" y="3429000"/>
            <a:ext cx="3976476" cy="983311"/>
          </a:xfrm>
          <a:prstGeom prst="bentConnector3">
            <a:avLst>
              <a:gd name="adj1" fmla="val 1005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88">
            <a:extLst>
              <a:ext uri="{FF2B5EF4-FFF2-40B4-BE49-F238E27FC236}">
                <a16:creationId xmlns:a16="http://schemas.microsoft.com/office/drawing/2014/main" id="{3B559B13-CF79-466B-84FA-B10975174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0" idx="6"/>
          </p:cNvCxnSpPr>
          <p:nvPr/>
        </p:nvCxnSpPr>
        <p:spPr>
          <a:xfrm flipV="1">
            <a:off x="9539164" y="3582496"/>
            <a:ext cx="312308" cy="138982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B5F79EA-D3A4-4BC3-B2FD-A8681DA8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717508"/>
              </p:ext>
            </p:extLst>
          </p:nvPr>
        </p:nvGraphicFramePr>
        <p:xfrm>
          <a:off x="740845" y="1081343"/>
          <a:ext cx="2712915" cy="18615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36755480"/>
                    </a:ext>
                  </a:extLst>
                </a:gridCol>
                <a:gridCol w="1284165">
                  <a:extLst>
                    <a:ext uri="{9D8B030D-6E8A-4147-A177-3AD203B41FA5}">
                      <a16:colId xmlns:a16="http://schemas.microsoft.com/office/drawing/2014/main" val="914608317"/>
                    </a:ext>
                  </a:extLst>
                </a:gridCol>
              </a:tblGrid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47216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D150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$20,673.90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1202483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Audi A8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$17,785.00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3607675"/>
                  </a:ext>
                </a:extLst>
              </a:tr>
              <a:tr h="719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Viper RT/10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$16,177.14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321671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643BCC1-65BE-4946-A09D-162115757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02387"/>
              </p:ext>
            </p:extLst>
          </p:nvPr>
        </p:nvGraphicFramePr>
        <p:xfrm>
          <a:off x="5847798" y="4595010"/>
          <a:ext cx="3069019" cy="19509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26311">
                  <a:extLst>
                    <a:ext uri="{9D8B030D-6E8A-4147-A177-3AD203B41FA5}">
                      <a16:colId xmlns:a16="http://schemas.microsoft.com/office/drawing/2014/main" val="1205953455"/>
                    </a:ext>
                  </a:extLst>
                </a:gridCol>
                <a:gridCol w="1642708">
                  <a:extLst>
                    <a:ext uri="{9D8B030D-6E8A-4147-A177-3AD203B41FA5}">
                      <a16:colId xmlns:a16="http://schemas.microsoft.com/office/drawing/2014/main" val="1546311871"/>
                    </a:ext>
                  </a:extLst>
                </a:gridCol>
              </a:tblGrid>
              <a:tr h="526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 Paso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73343"/>
                  </a:ext>
                </a:extLst>
              </a:tr>
              <a:tr h="557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Ford Explorer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$27,038.56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367981"/>
                  </a:ext>
                </a:extLst>
              </a:tr>
              <a:tr h="4657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Chevrolet 3500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$25,233.51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523391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Mazda 626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$23,476.60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048579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E784CAE7-90D3-49FE-AF44-6BE6E544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1323447"/>
            <a:ext cx="499689" cy="499687"/>
            <a:chOff x="6592808" y="4975580"/>
            <a:chExt cx="499689" cy="49968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3ECC6-C416-4282-8CE4-93F5675F2E18}"/>
                </a:ext>
              </a:extLst>
            </p:cNvPr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92D490E-8058-44EE-A07A-D0299E72E594}"/>
                </a:ext>
              </a:extLst>
            </p:cNvPr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73" name="Freeform 188">
                <a:extLst>
                  <a:ext uri="{FF2B5EF4-FFF2-40B4-BE49-F238E27FC236}">
                    <a16:creationId xmlns:a16="http://schemas.microsoft.com/office/drawing/2014/main" id="{DF27AE34-E53C-4273-9A21-67FE0E45F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89" descr="This is an icon symbolizing geographic location.">
                <a:extLst>
                  <a:ext uri="{FF2B5EF4-FFF2-40B4-BE49-F238E27FC236}">
                    <a16:creationId xmlns:a16="http://schemas.microsoft.com/office/drawing/2014/main" id="{46C25593-A08A-4A86-8DE2-9382ED321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D849-F250-4B53-A519-65707893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772" y="359978"/>
            <a:ext cx="2638097" cy="754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/>
              <a:t>Summary: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10658-BAE6-4EF2-A3C9-9A104D0A0A5E}"/>
              </a:ext>
            </a:extLst>
          </p:cNvPr>
          <p:cNvSpPr/>
          <p:nvPr/>
        </p:nvSpPr>
        <p:spPr>
          <a:xfrm>
            <a:off x="812530" y="1874728"/>
            <a:ext cx="102042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By utilizing a combination of the following three strategies, you can yield $4 million in net revenue and improve profit margins by 2%: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Phase out vehicles preforming under 20%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Remove all vehicles preforming negatively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advertisement for any vehicles with above 30% profit margin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For specific tools and dashboards to help with specific tools, please refer to the accompanying model, which has been sent out prior to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53758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423</Words>
  <Application>Microsoft Office PowerPoint</Application>
  <PresentationFormat>Widescreen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Wingdings 3</vt:lpstr>
      <vt:lpstr>Depth</vt:lpstr>
      <vt:lpstr>Lariat profit increase presentation</vt:lpstr>
      <vt:lpstr>Slide 2</vt:lpstr>
      <vt:lpstr>Methods</vt:lpstr>
      <vt:lpstr>Two approaches</vt:lpstr>
      <vt:lpstr>Slide 4</vt:lpstr>
      <vt:lpstr>Compared strategies:</vt:lpstr>
      <vt:lpstr>Slide 8</vt:lpstr>
      <vt:lpstr>Summary: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2019-09-16T17:14:55Z</dcterms:created>
  <dcterms:modified xsi:type="dcterms:W3CDTF">2020-11-27T23:56:32Z</dcterms:modified>
</cp:coreProperties>
</file>